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4ED84C-16EB-4396-9CB7-B0C0F0ACF0C5}">
  <a:tblStyle styleId="{7A4ED84C-16EB-4396-9CB7-B0C0F0ACF0C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techopen.com/books/state-of-the-art-virtual-reality-and-augmented-reality-knowhow/waveguide-type-head-mounted-display-system-for-ar-application#B6" TargetMode="External"/><Relationship Id="rId3" Type="http://schemas.openxmlformats.org/officeDocument/2006/relationships/hyperlink" Target="https://www.intechopen.com/books/state-of-the-art-virtual-reality-and-augmented-reality-knowhow/waveguide-type-head-mounted-display-system-for-ar-application" TargetMode="External"/><Relationship Id="rId4" Type="http://schemas.openxmlformats.org/officeDocument/2006/relationships/hyperlink" Target="https://www.framos.com/us/sed-100a-raspberry-pi-connection-kit-24294"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ore.vufine.com/products/vufine-wearable-display-1"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94d9ef73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94d9ef73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you have you VR. Most VR headsets that we could easily purchase would be gaming VR headsets.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Pros: Have a completed device with controllers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Cons: Expensive</a:t>
            </a:r>
            <a:endParaRPr/>
          </a:p>
          <a:p>
            <a:pPr indent="0" lvl="0" marL="0" rtl="0" algn="l">
              <a:spcBef>
                <a:spcPts val="0"/>
              </a:spcBef>
              <a:spcAft>
                <a:spcPts val="0"/>
              </a:spcAft>
              <a:buNone/>
            </a:pPr>
            <a:r>
              <a:rPr lang="en"/>
              <a:t>Not really able to build off of it</a:t>
            </a:r>
            <a:endParaRPr/>
          </a:p>
          <a:p>
            <a:pPr indent="0" lvl="0" marL="0" rtl="0" algn="l">
              <a:spcBef>
                <a:spcPts val="0"/>
              </a:spcBef>
              <a:spcAft>
                <a:spcPts val="0"/>
              </a:spcAft>
              <a:buNone/>
            </a:pPr>
            <a:r>
              <a:rPr lang="en"/>
              <a:t>Security might be a concern, a lot need to run off a computer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$400 Oculus Quest</a:t>
            </a:r>
            <a:endParaRPr/>
          </a:p>
          <a:p>
            <a:pPr indent="0" lvl="0" marL="0" rtl="0" algn="l">
              <a:spcBef>
                <a:spcPts val="0"/>
              </a:spcBef>
              <a:spcAft>
                <a:spcPts val="0"/>
              </a:spcAft>
              <a:buNone/>
            </a:pPr>
            <a:r>
              <a:rPr lang="en"/>
              <a:t>$500-$750 Valve Index</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994d9ef73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994d9ef73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Pros: Already built devices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Cons: </a:t>
            </a:r>
            <a:r>
              <a:rPr lang="en"/>
              <a:t>Usually</a:t>
            </a:r>
            <a:r>
              <a:rPr lang="en"/>
              <a:t> a lot more expensive than VR devices. </a:t>
            </a:r>
            <a:endParaRPr/>
          </a:p>
          <a:p>
            <a:pPr indent="0" lvl="0" marL="0" rtl="0" algn="l">
              <a:spcBef>
                <a:spcPts val="0"/>
              </a:spcBef>
              <a:spcAft>
                <a:spcPts val="0"/>
              </a:spcAft>
              <a:buNone/>
            </a:pPr>
            <a:r>
              <a:rPr lang="en"/>
              <a:t>Same concern about data, as we didn’t build the platform ourselves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$3500 hololens 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94d9ef73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94d9ef73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Creating a display a LCD, OLED, or LCoS panel, more info about those technologies next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Took an example from a project that I found online. We could create something similar in terms of a display.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Limitations here are resolution. They </a:t>
            </a:r>
            <a:r>
              <a:rPr lang="en"/>
              <a:t>panel</a:t>
            </a:r>
            <a:r>
              <a:rPr lang="en"/>
              <a:t> would </a:t>
            </a:r>
            <a:r>
              <a:rPr lang="en"/>
              <a:t>determine</a:t>
            </a:r>
            <a:r>
              <a:rPr lang="en"/>
              <a:t> how much we could fit on the display at one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We’re all </a:t>
            </a:r>
            <a:r>
              <a:rPr lang="en"/>
              <a:t>unfamiliar</a:t>
            </a:r>
            <a:r>
              <a:rPr lang="en"/>
              <a:t> with optics. Would take some potential trial and error to get a nice looking image by using the right lense.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Bigger the </a:t>
            </a:r>
            <a:r>
              <a:rPr lang="en"/>
              <a:t>panel</a:t>
            </a:r>
            <a:r>
              <a:rPr lang="en"/>
              <a:t>, bigger it is on the side of your head.</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994d9ef73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994d9ef73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94d9ef73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94d9ef73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Waveguides are the latest emerging AR Display technology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can’t say I’ve really seen a direct definition for the word, but from what I can understand, it’s piece of material that directs an image from the source to your eye.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“The waveguide structure is widely applied in various fields such as electromagnetics, optics, and sound synthesis [</a:t>
            </a:r>
            <a:r>
              <a:rPr lang="en" u="sng">
                <a:solidFill>
                  <a:schemeClr val="hlink"/>
                </a:solidFill>
                <a:hlinkClick r:id="rId2"/>
              </a:rPr>
              <a:t>6</a:t>
            </a:r>
            <a:r>
              <a:rPr lang="en">
                <a:solidFill>
                  <a:schemeClr val="dk1"/>
                </a:solidFill>
              </a:rPr>
              <a:t>]. It guides the electromagnetic or sound waves through the fibers and pipes. In the optics, it is used as a transmitter that transmits the input signal, the light wave, between two different fields by guiding the waves, without any loss of input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Development of waveguides are currently into development of lenses that you project an image into, and that image is directed into your eyes (and the engine to drive how to project that image)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holographic optical element (HOE) is applied as the in- and out-couplers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https://www.intechopen.com/books/state-of-the-art-virtual-reality-and-augmented-reality-knowhow/waveguide-type-head-mounted-display-system-for-ar-application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4"/>
              </a:rPr>
              <a:t>https://www.framos.com/us/sed-100a-raspberry-pi-connection-kit-24294</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95490d1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95490d1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https://store.vufine.com/products/vufine-wearable-display-1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$200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 many products on the market at this time. Device seems to work, modifications would be needed for security and use. Might not be the best way to mass produce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Clip system it uses seems interesting. Something to potentially take away from it, would allow users with glasses to use it easily.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Wearable Displays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Nathan Andersen</a:t>
            </a:r>
            <a:endParaRPr/>
          </a:p>
          <a:p>
            <a:pPr indent="0" lvl="0" marL="0" rtl="0" algn="ctr">
              <a:spcBef>
                <a:spcPts val="0"/>
              </a:spcBef>
              <a:spcAft>
                <a:spcPts val="0"/>
              </a:spcAft>
              <a:buNone/>
            </a:pPr>
            <a:r>
              <a:rPr lang="en"/>
              <a:t>491 Team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Prebuilt VR</a:t>
            </a:r>
            <a:endParaRPr/>
          </a:p>
        </p:txBody>
      </p:sp>
      <p:graphicFrame>
        <p:nvGraphicFramePr>
          <p:cNvPr id="61" name="Google Shape;61;p14"/>
          <p:cNvGraphicFramePr/>
          <p:nvPr/>
        </p:nvGraphicFramePr>
        <p:xfrm>
          <a:off x="4832400" y="1152500"/>
          <a:ext cx="3000000" cy="3000000"/>
        </p:xfrm>
        <a:graphic>
          <a:graphicData uri="http://schemas.openxmlformats.org/drawingml/2006/table">
            <a:tbl>
              <a:tblPr>
                <a:noFill/>
                <a:tableStyleId>{7A4ED84C-16EB-4396-9CB7-B0C0F0ACF0C5}</a:tableStyleId>
              </a:tblPr>
              <a:tblGrid>
                <a:gridCol w="2042300"/>
                <a:gridCol w="2042300"/>
              </a:tblGrid>
              <a:tr h="337250">
                <a:tc>
                  <a:txBody>
                    <a:bodyPr/>
                    <a:lstStyle/>
                    <a:p>
                      <a:pPr indent="0" lvl="0" marL="0" rtl="0" algn="ctr">
                        <a:spcBef>
                          <a:spcPts val="0"/>
                        </a:spcBef>
                        <a:spcAft>
                          <a:spcPts val="0"/>
                        </a:spcAft>
                        <a:buNone/>
                      </a:pPr>
                      <a:r>
                        <a:rPr b="1" lang="en"/>
                        <a:t>Pros</a:t>
                      </a:r>
                      <a:endParaRPr b="1"/>
                    </a:p>
                  </a:txBody>
                  <a:tcPr marT="91425" marB="91425" marR="91425" marL="91425"/>
                </a:tc>
                <a:tc>
                  <a:txBody>
                    <a:bodyPr/>
                    <a:lstStyle/>
                    <a:p>
                      <a:pPr indent="0" lvl="0" marL="0" rtl="0" algn="ctr">
                        <a:spcBef>
                          <a:spcPts val="0"/>
                        </a:spcBef>
                        <a:spcAft>
                          <a:spcPts val="0"/>
                        </a:spcAft>
                        <a:buNone/>
                      </a:pPr>
                      <a:r>
                        <a:rPr b="1" lang="en"/>
                        <a:t>Cons</a:t>
                      </a:r>
                      <a:endParaRPr b="1"/>
                    </a:p>
                  </a:txBody>
                  <a:tcPr marT="91425" marB="91425" marR="91425" marL="91425"/>
                </a:tc>
              </a:tr>
              <a:tr h="2868975">
                <a:tc>
                  <a:txBody>
                    <a:bodyPr/>
                    <a:lstStyle/>
                    <a:p>
                      <a:pPr indent="-317500" lvl="0" marL="457200" rtl="0" algn="l">
                        <a:spcBef>
                          <a:spcPts val="0"/>
                        </a:spcBef>
                        <a:spcAft>
                          <a:spcPts val="0"/>
                        </a:spcAft>
                        <a:buSzPts val="1400"/>
                        <a:buChar char="●"/>
                      </a:pPr>
                      <a:r>
                        <a:rPr lang="en"/>
                        <a:t>System build for us</a:t>
                      </a:r>
                      <a:endParaRPr/>
                    </a:p>
                    <a:p>
                      <a:pPr indent="-317500" lvl="0" marL="457200" rtl="0" algn="l">
                        <a:spcBef>
                          <a:spcPts val="0"/>
                        </a:spcBef>
                        <a:spcAft>
                          <a:spcPts val="0"/>
                        </a:spcAft>
                        <a:buSzPts val="1400"/>
                        <a:buChar char="●"/>
                      </a:pPr>
                      <a:r>
                        <a:rPr lang="en"/>
                        <a:t>Comes with controllers</a:t>
                      </a:r>
                      <a:endParaRPr/>
                    </a:p>
                    <a:p>
                      <a:pPr indent="-317500" lvl="0" marL="457200" rtl="0" algn="l">
                        <a:spcBef>
                          <a:spcPts val="0"/>
                        </a:spcBef>
                        <a:spcAft>
                          <a:spcPts val="0"/>
                        </a:spcAft>
                        <a:buSzPts val="1400"/>
                        <a:buChar char="●"/>
                      </a:pPr>
                      <a:r>
                        <a:rPr lang="en">
                          <a:solidFill>
                            <a:schemeClr val="dk1"/>
                          </a:solidFill>
                        </a:rPr>
                        <a:t>Sensors already built into headset</a:t>
                      </a:r>
                      <a:endParaRPr/>
                    </a:p>
                  </a:txBody>
                  <a:tcPr marT="91425" marB="91425" marR="91425" marL="91425"/>
                </a:tc>
                <a:tc>
                  <a:txBody>
                    <a:bodyPr/>
                    <a:lstStyle/>
                    <a:p>
                      <a:pPr indent="-317500" lvl="0" marL="457200" rtl="0" algn="l">
                        <a:spcBef>
                          <a:spcPts val="0"/>
                        </a:spcBef>
                        <a:spcAft>
                          <a:spcPts val="0"/>
                        </a:spcAft>
                        <a:buSzPts val="1400"/>
                        <a:buChar char="●"/>
                      </a:pPr>
                      <a:r>
                        <a:rPr lang="en"/>
                        <a:t>Expensive ($400+)</a:t>
                      </a:r>
                      <a:endParaRPr/>
                    </a:p>
                    <a:p>
                      <a:pPr indent="-317500" lvl="0" marL="457200" rtl="0" algn="l">
                        <a:spcBef>
                          <a:spcPts val="0"/>
                        </a:spcBef>
                        <a:spcAft>
                          <a:spcPts val="0"/>
                        </a:spcAft>
                        <a:buSzPts val="1400"/>
                        <a:buChar char="●"/>
                      </a:pPr>
                      <a:r>
                        <a:rPr lang="en"/>
                        <a:t>Systems aren’t designed for building on</a:t>
                      </a:r>
                      <a:endParaRPr/>
                    </a:p>
                    <a:p>
                      <a:pPr indent="-317500" lvl="0" marL="457200" rtl="0" algn="l">
                        <a:spcBef>
                          <a:spcPts val="0"/>
                        </a:spcBef>
                        <a:spcAft>
                          <a:spcPts val="0"/>
                        </a:spcAft>
                        <a:buSzPts val="1400"/>
                        <a:buChar char="●"/>
                      </a:pPr>
                      <a:r>
                        <a:rPr lang="en">
                          <a:solidFill>
                            <a:schemeClr val="dk1"/>
                          </a:solidFill>
                        </a:rPr>
                        <a:t>Data security?</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Most need outside device to use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User can’t see outside world</a:t>
                      </a:r>
                      <a:endParaRPr>
                        <a:solidFill>
                          <a:schemeClr val="dk1"/>
                        </a:solidFill>
                      </a:endParaRPr>
                    </a:p>
                  </a:txBody>
                  <a:tcPr marT="91425" marB="91425" marR="91425" marL="91425"/>
                </a:tc>
              </a:tr>
            </a:tbl>
          </a:graphicData>
        </a:graphic>
      </p:graphicFrame>
      <p:pic>
        <p:nvPicPr>
          <p:cNvPr id="62" name="Google Shape;62;p14"/>
          <p:cNvPicPr preferRelativeResize="0"/>
          <p:nvPr/>
        </p:nvPicPr>
        <p:blipFill>
          <a:blip r:embed="rId3">
            <a:alphaModFix/>
          </a:blip>
          <a:stretch>
            <a:fillRect/>
          </a:stretch>
        </p:blipFill>
        <p:spPr>
          <a:xfrm>
            <a:off x="225175" y="1079700"/>
            <a:ext cx="3414080" cy="1920427"/>
          </a:xfrm>
          <a:prstGeom prst="rect">
            <a:avLst/>
          </a:prstGeom>
          <a:noFill/>
          <a:ln>
            <a:noFill/>
          </a:ln>
        </p:spPr>
      </p:pic>
      <p:pic>
        <p:nvPicPr>
          <p:cNvPr id="63" name="Google Shape;63;p14"/>
          <p:cNvPicPr preferRelativeResize="0"/>
          <p:nvPr/>
        </p:nvPicPr>
        <p:blipFill>
          <a:blip r:embed="rId4">
            <a:alphaModFix/>
          </a:blip>
          <a:stretch>
            <a:fillRect/>
          </a:stretch>
        </p:blipFill>
        <p:spPr>
          <a:xfrm>
            <a:off x="987125" y="3000127"/>
            <a:ext cx="3657638" cy="1838572"/>
          </a:xfrm>
          <a:prstGeom prst="rect">
            <a:avLst/>
          </a:prstGeom>
          <a:noFill/>
          <a:ln>
            <a:noFill/>
          </a:ln>
        </p:spPr>
      </p:pic>
      <p:sp>
        <p:nvSpPr>
          <p:cNvPr id="64" name="Google Shape;64;p14"/>
          <p:cNvSpPr txBox="1"/>
          <p:nvPr/>
        </p:nvSpPr>
        <p:spPr>
          <a:xfrm>
            <a:off x="764250" y="4755325"/>
            <a:ext cx="3000000" cy="315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chemeClr val="dk2"/>
                </a:solidFill>
              </a:rPr>
              <a:t>Oculus Quest and Valve Index VR headsets &amp; Controllers</a:t>
            </a:r>
            <a:endParaRPr sz="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Prebuilt AR</a:t>
            </a:r>
            <a:endParaRPr/>
          </a:p>
        </p:txBody>
      </p:sp>
      <p:graphicFrame>
        <p:nvGraphicFramePr>
          <p:cNvPr id="70" name="Google Shape;70;p15"/>
          <p:cNvGraphicFramePr/>
          <p:nvPr/>
        </p:nvGraphicFramePr>
        <p:xfrm>
          <a:off x="4832400" y="1152500"/>
          <a:ext cx="3000000" cy="3000000"/>
        </p:xfrm>
        <a:graphic>
          <a:graphicData uri="http://schemas.openxmlformats.org/drawingml/2006/table">
            <a:tbl>
              <a:tblPr>
                <a:noFill/>
                <a:tableStyleId>{7A4ED84C-16EB-4396-9CB7-B0C0F0ACF0C5}</a:tableStyleId>
              </a:tblPr>
              <a:tblGrid>
                <a:gridCol w="2042300"/>
                <a:gridCol w="2042300"/>
              </a:tblGrid>
              <a:tr h="337250">
                <a:tc>
                  <a:txBody>
                    <a:bodyPr/>
                    <a:lstStyle/>
                    <a:p>
                      <a:pPr indent="0" lvl="0" marL="0" rtl="0" algn="ctr">
                        <a:spcBef>
                          <a:spcPts val="0"/>
                        </a:spcBef>
                        <a:spcAft>
                          <a:spcPts val="0"/>
                        </a:spcAft>
                        <a:buNone/>
                      </a:pPr>
                      <a:r>
                        <a:rPr b="1" lang="en"/>
                        <a:t>Pros</a:t>
                      </a:r>
                      <a:endParaRPr b="1"/>
                    </a:p>
                  </a:txBody>
                  <a:tcPr marT="91425" marB="91425" marR="91425" marL="91425"/>
                </a:tc>
                <a:tc>
                  <a:txBody>
                    <a:bodyPr/>
                    <a:lstStyle/>
                    <a:p>
                      <a:pPr indent="0" lvl="0" marL="0" rtl="0" algn="ctr">
                        <a:spcBef>
                          <a:spcPts val="0"/>
                        </a:spcBef>
                        <a:spcAft>
                          <a:spcPts val="0"/>
                        </a:spcAft>
                        <a:buNone/>
                      </a:pPr>
                      <a:r>
                        <a:rPr b="1" lang="en"/>
                        <a:t>Cons</a:t>
                      </a:r>
                      <a:endParaRPr b="1"/>
                    </a:p>
                  </a:txBody>
                  <a:tcPr marT="91425" marB="91425" marR="91425" marL="91425"/>
                </a:tc>
              </a:tr>
              <a:tr h="2868975">
                <a:tc>
                  <a:txBody>
                    <a:bodyPr/>
                    <a:lstStyle/>
                    <a:p>
                      <a:pPr indent="-317500" lvl="0" marL="457200" rtl="0" algn="l">
                        <a:spcBef>
                          <a:spcPts val="0"/>
                        </a:spcBef>
                        <a:spcAft>
                          <a:spcPts val="0"/>
                        </a:spcAft>
                        <a:buSzPts val="1400"/>
                        <a:buChar char="●"/>
                      </a:pPr>
                      <a:r>
                        <a:rPr lang="en"/>
                        <a:t>System build for us</a:t>
                      </a:r>
                      <a:endParaRPr/>
                    </a:p>
                    <a:p>
                      <a:pPr indent="-317500" lvl="0" marL="457200" rtl="0" algn="l">
                        <a:spcBef>
                          <a:spcPts val="0"/>
                        </a:spcBef>
                        <a:spcAft>
                          <a:spcPts val="0"/>
                        </a:spcAft>
                        <a:buSzPts val="1400"/>
                        <a:buChar char="●"/>
                      </a:pPr>
                      <a:r>
                        <a:rPr lang="en"/>
                        <a:t>Sensors already built into headset</a:t>
                      </a:r>
                      <a:endParaRPr/>
                    </a:p>
                    <a:p>
                      <a:pPr indent="-317500" lvl="0" marL="457200" rtl="0" algn="l">
                        <a:spcBef>
                          <a:spcPts val="0"/>
                        </a:spcBef>
                        <a:spcAft>
                          <a:spcPts val="0"/>
                        </a:spcAft>
                        <a:buSzPts val="1400"/>
                        <a:buChar char="●"/>
                      </a:pPr>
                      <a:r>
                        <a:rPr lang="en"/>
                        <a:t>User can see </a:t>
                      </a:r>
                      <a:r>
                        <a:rPr lang="en"/>
                        <a:t>environment</a:t>
                      </a:r>
                      <a:r>
                        <a:rPr lang="en"/>
                        <a:t> and display</a:t>
                      </a:r>
                      <a:endParaRPr/>
                    </a:p>
                  </a:txBody>
                  <a:tcPr marT="91425" marB="91425" marR="91425" marL="91425"/>
                </a:tc>
                <a:tc>
                  <a:txBody>
                    <a:bodyPr/>
                    <a:lstStyle/>
                    <a:p>
                      <a:pPr indent="-317500" lvl="0" marL="457200" rtl="0" algn="l">
                        <a:spcBef>
                          <a:spcPts val="0"/>
                        </a:spcBef>
                        <a:spcAft>
                          <a:spcPts val="0"/>
                        </a:spcAft>
                        <a:buSzPts val="1400"/>
                        <a:buChar char="●"/>
                      </a:pPr>
                      <a:r>
                        <a:rPr lang="en"/>
                        <a:t>Even more Expensive ($3500)</a:t>
                      </a:r>
                      <a:endParaRPr/>
                    </a:p>
                    <a:p>
                      <a:pPr indent="-317500" lvl="0" marL="457200" rtl="0" algn="l">
                        <a:spcBef>
                          <a:spcPts val="0"/>
                        </a:spcBef>
                        <a:spcAft>
                          <a:spcPts val="0"/>
                        </a:spcAft>
                        <a:buSzPts val="1400"/>
                        <a:buChar char="●"/>
                      </a:pPr>
                      <a:r>
                        <a:rPr lang="en"/>
                        <a:t>Data security?</a:t>
                      </a:r>
                      <a:endParaRPr/>
                    </a:p>
                  </a:txBody>
                  <a:tcPr marT="91425" marB="91425" marR="91425" marL="91425"/>
                </a:tc>
              </a:tr>
            </a:tbl>
          </a:graphicData>
        </a:graphic>
      </p:graphicFrame>
      <p:pic>
        <p:nvPicPr>
          <p:cNvPr id="71" name="Google Shape;71;p15"/>
          <p:cNvPicPr preferRelativeResize="0"/>
          <p:nvPr/>
        </p:nvPicPr>
        <p:blipFill>
          <a:blip r:embed="rId3">
            <a:alphaModFix/>
          </a:blip>
          <a:stretch>
            <a:fillRect/>
          </a:stretch>
        </p:blipFill>
        <p:spPr>
          <a:xfrm>
            <a:off x="408750" y="1725900"/>
            <a:ext cx="3752850" cy="2114550"/>
          </a:xfrm>
          <a:prstGeom prst="rect">
            <a:avLst/>
          </a:prstGeom>
          <a:noFill/>
          <a:ln>
            <a:noFill/>
          </a:ln>
        </p:spPr>
      </p:pic>
      <p:sp>
        <p:nvSpPr>
          <p:cNvPr id="72" name="Google Shape;72;p15"/>
          <p:cNvSpPr txBox="1"/>
          <p:nvPr/>
        </p:nvSpPr>
        <p:spPr>
          <a:xfrm>
            <a:off x="785175" y="3906150"/>
            <a:ext cx="3000000" cy="630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chemeClr val="dk2"/>
                </a:solidFill>
              </a:rPr>
              <a:t>Microsoft Hololens 2</a:t>
            </a:r>
            <a:endParaRPr sz="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Display using LCD, OLED, or LCoS</a:t>
            </a:r>
            <a:endParaRPr/>
          </a:p>
        </p:txBody>
      </p:sp>
      <p:sp>
        <p:nvSpPr>
          <p:cNvPr id="78" name="Google Shape;78;p16"/>
          <p:cNvSpPr txBox="1"/>
          <p:nvPr>
            <p:ph idx="1" type="body"/>
          </p:nvPr>
        </p:nvSpPr>
        <p:spPr>
          <a:xfrm>
            <a:off x="311700" y="3911400"/>
            <a:ext cx="3999900" cy="340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800"/>
              <a:t>https://hackaday.io/project/12211-arduino-glasses-a-hmd-for-multimeter</a:t>
            </a:r>
            <a:endParaRPr sz="800"/>
          </a:p>
        </p:txBody>
      </p:sp>
      <p:pic>
        <p:nvPicPr>
          <p:cNvPr id="79" name="Google Shape;79;p16"/>
          <p:cNvPicPr preferRelativeResize="0"/>
          <p:nvPr/>
        </p:nvPicPr>
        <p:blipFill>
          <a:blip r:embed="rId3">
            <a:alphaModFix/>
          </a:blip>
          <a:stretch>
            <a:fillRect/>
          </a:stretch>
        </p:blipFill>
        <p:spPr>
          <a:xfrm>
            <a:off x="159075" y="1489750"/>
            <a:ext cx="4305149" cy="2421650"/>
          </a:xfrm>
          <a:prstGeom prst="rect">
            <a:avLst/>
          </a:prstGeom>
          <a:noFill/>
          <a:ln>
            <a:noFill/>
          </a:ln>
        </p:spPr>
      </p:pic>
      <p:graphicFrame>
        <p:nvGraphicFramePr>
          <p:cNvPr id="80" name="Google Shape;80;p16"/>
          <p:cNvGraphicFramePr/>
          <p:nvPr/>
        </p:nvGraphicFramePr>
        <p:xfrm>
          <a:off x="4832400" y="1152500"/>
          <a:ext cx="3000000" cy="3000000"/>
        </p:xfrm>
        <a:graphic>
          <a:graphicData uri="http://schemas.openxmlformats.org/drawingml/2006/table">
            <a:tbl>
              <a:tblPr>
                <a:noFill/>
                <a:tableStyleId>{7A4ED84C-16EB-4396-9CB7-B0C0F0ACF0C5}</a:tableStyleId>
              </a:tblPr>
              <a:tblGrid>
                <a:gridCol w="2042300"/>
                <a:gridCol w="2042300"/>
              </a:tblGrid>
              <a:tr h="337250">
                <a:tc>
                  <a:txBody>
                    <a:bodyPr/>
                    <a:lstStyle/>
                    <a:p>
                      <a:pPr indent="0" lvl="0" marL="0" rtl="0" algn="ctr">
                        <a:spcBef>
                          <a:spcPts val="0"/>
                        </a:spcBef>
                        <a:spcAft>
                          <a:spcPts val="0"/>
                        </a:spcAft>
                        <a:buNone/>
                      </a:pPr>
                      <a:r>
                        <a:rPr b="1" lang="en"/>
                        <a:t>Pros</a:t>
                      </a:r>
                      <a:endParaRPr b="1"/>
                    </a:p>
                  </a:txBody>
                  <a:tcPr marT="91425" marB="91425" marR="91425" marL="91425"/>
                </a:tc>
                <a:tc>
                  <a:txBody>
                    <a:bodyPr/>
                    <a:lstStyle/>
                    <a:p>
                      <a:pPr indent="0" lvl="0" marL="0" rtl="0" algn="ctr">
                        <a:spcBef>
                          <a:spcPts val="0"/>
                        </a:spcBef>
                        <a:spcAft>
                          <a:spcPts val="0"/>
                        </a:spcAft>
                        <a:buNone/>
                      </a:pPr>
                      <a:r>
                        <a:rPr b="1" lang="en"/>
                        <a:t>Cons</a:t>
                      </a:r>
                      <a:endParaRPr b="1"/>
                    </a:p>
                  </a:txBody>
                  <a:tcPr marT="91425" marB="91425" marR="91425" marL="91425"/>
                </a:tc>
              </a:tr>
              <a:tr h="2868975">
                <a:tc>
                  <a:txBody>
                    <a:bodyPr/>
                    <a:lstStyle/>
                    <a:p>
                      <a:pPr indent="-317500" lvl="0" marL="457200" rtl="0" algn="l">
                        <a:spcBef>
                          <a:spcPts val="0"/>
                        </a:spcBef>
                        <a:spcAft>
                          <a:spcPts val="0"/>
                        </a:spcAft>
                        <a:buSzPts val="1400"/>
                        <a:buChar char="●"/>
                      </a:pPr>
                      <a:r>
                        <a:rPr lang="en"/>
                        <a:t>Many projects similar out there</a:t>
                      </a:r>
                      <a:endParaRPr/>
                    </a:p>
                    <a:p>
                      <a:pPr indent="-317500" lvl="0" marL="457200" rtl="0" algn="l">
                        <a:spcBef>
                          <a:spcPts val="0"/>
                        </a:spcBef>
                        <a:spcAft>
                          <a:spcPts val="0"/>
                        </a:spcAft>
                        <a:buSzPts val="1400"/>
                        <a:buChar char="●"/>
                      </a:pPr>
                      <a:r>
                        <a:rPr lang="en"/>
                        <a:t>Display module </a:t>
                      </a:r>
                      <a:r>
                        <a:rPr lang="en"/>
                        <a:t>producible</a:t>
                      </a:r>
                      <a:r>
                        <a:rPr lang="en"/>
                        <a:t> by us</a:t>
                      </a:r>
                      <a:endParaRPr/>
                    </a:p>
                    <a:p>
                      <a:pPr indent="-317500" lvl="0" marL="457200" rtl="0" algn="l">
                        <a:spcBef>
                          <a:spcPts val="0"/>
                        </a:spcBef>
                        <a:spcAft>
                          <a:spcPts val="0"/>
                        </a:spcAft>
                        <a:buSzPts val="1400"/>
                        <a:buChar char="●"/>
                      </a:pPr>
                      <a:r>
                        <a:rPr lang="en"/>
                        <a:t>Can </a:t>
                      </a:r>
                      <a:r>
                        <a:rPr lang="en"/>
                        <a:t>completely</a:t>
                      </a:r>
                      <a:r>
                        <a:rPr lang="en"/>
                        <a:t> design housing</a:t>
                      </a:r>
                      <a:endParaRPr/>
                    </a:p>
                    <a:p>
                      <a:pPr indent="-317500" lvl="0" marL="457200" rtl="0" algn="l">
                        <a:spcBef>
                          <a:spcPts val="0"/>
                        </a:spcBef>
                        <a:spcAft>
                          <a:spcPts val="0"/>
                        </a:spcAft>
                        <a:buSzPts val="1400"/>
                        <a:buChar char="●"/>
                      </a:pPr>
                      <a:r>
                        <a:rPr lang="en"/>
                        <a:t>Cheap</a:t>
                      </a:r>
                      <a:endParaRPr/>
                    </a:p>
                    <a:p>
                      <a:pPr indent="0" lvl="0" marL="457200" rtl="0" algn="l">
                        <a:spcBef>
                          <a:spcPts val="0"/>
                        </a:spcBef>
                        <a:spcAft>
                          <a:spcPts val="0"/>
                        </a:spcAft>
                        <a:buNone/>
                      </a:pPr>
                      <a:r>
                        <a:t/>
                      </a:r>
                      <a:endParaRPr/>
                    </a:p>
                  </a:txBody>
                  <a:tcPr marT="91425" marB="91425" marR="91425" marL="91425"/>
                </a:tc>
                <a:tc>
                  <a:txBody>
                    <a:bodyPr/>
                    <a:lstStyle/>
                    <a:p>
                      <a:pPr indent="-317500" lvl="0" marL="457200" rtl="0" algn="l">
                        <a:spcBef>
                          <a:spcPts val="0"/>
                        </a:spcBef>
                        <a:spcAft>
                          <a:spcPts val="0"/>
                        </a:spcAft>
                        <a:buSzPts val="1400"/>
                        <a:buChar char="●"/>
                      </a:pPr>
                      <a:r>
                        <a:rPr lang="en"/>
                        <a:t>Smaller resolution display</a:t>
                      </a:r>
                      <a:endParaRPr/>
                    </a:p>
                    <a:p>
                      <a:pPr indent="-317500" lvl="0" marL="457200" rtl="0" algn="l">
                        <a:spcBef>
                          <a:spcPts val="0"/>
                        </a:spcBef>
                        <a:spcAft>
                          <a:spcPts val="0"/>
                        </a:spcAft>
                        <a:buSzPts val="1400"/>
                        <a:buChar char="●"/>
                      </a:pPr>
                      <a:r>
                        <a:rPr lang="en"/>
                        <a:t>Working with optics, team </a:t>
                      </a:r>
                      <a:r>
                        <a:rPr lang="en"/>
                        <a:t>unfamiliar</a:t>
                      </a:r>
                      <a:endParaRPr/>
                    </a:p>
                    <a:p>
                      <a:pPr indent="-317500" lvl="0" marL="457200" rtl="0" algn="l">
                        <a:spcBef>
                          <a:spcPts val="0"/>
                        </a:spcBef>
                        <a:spcAft>
                          <a:spcPts val="0"/>
                        </a:spcAft>
                        <a:buSzPts val="1400"/>
                        <a:buChar char="●"/>
                      </a:pPr>
                      <a:r>
                        <a:rPr lang="en"/>
                        <a:t>Bulky</a:t>
                      </a:r>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Display using LCD, OLED, or LCoS</a:t>
            </a:r>
            <a:endParaRPr/>
          </a:p>
          <a:p>
            <a:pPr indent="0" lvl="0" marL="0" rtl="0" algn="l">
              <a:spcBef>
                <a:spcPts val="0"/>
              </a:spcBef>
              <a:spcAft>
                <a:spcPts val="0"/>
              </a:spcAft>
              <a:buClr>
                <a:schemeClr val="dk1"/>
              </a:buClr>
              <a:buSzPts val="1100"/>
              <a:buFont typeface="Arial"/>
              <a:buNone/>
            </a:pPr>
            <a:r>
              <a:t/>
            </a:r>
            <a:endParaRPr/>
          </a:p>
        </p:txBody>
      </p:sp>
      <p:pic>
        <p:nvPicPr>
          <p:cNvPr id="86" name="Google Shape;86;p17"/>
          <p:cNvPicPr preferRelativeResize="0"/>
          <p:nvPr/>
        </p:nvPicPr>
        <p:blipFill rotWithShape="1">
          <a:blip r:embed="rId3">
            <a:alphaModFix/>
          </a:blip>
          <a:srcRect b="0" l="3929" r="0" t="0"/>
          <a:stretch/>
        </p:blipFill>
        <p:spPr>
          <a:xfrm>
            <a:off x="402813" y="1305200"/>
            <a:ext cx="3817675" cy="3110950"/>
          </a:xfrm>
          <a:prstGeom prst="rect">
            <a:avLst/>
          </a:prstGeom>
          <a:noFill/>
          <a:ln>
            <a:noFill/>
          </a:ln>
        </p:spPr>
      </p:pic>
      <p:pic>
        <p:nvPicPr>
          <p:cNvPr id="87" name="Google Shape;87;p17"/>
          <p:cNvPicPr preferRelativeResize="0"/>
          <p:nvPr/>
        </p:nvPicPr>
        <p:blipFill>
          <a:blip r:embed="rId4">
            <a:alphaModFix/>
          </a:blip>
          <a:stretch>
            <a:fillRect/>
          </a:stretch>
        </p:blipFill>
        <p:spPr>
          <a:xfrm>
            <a:off x="4392438" y="1662075"/>
            <a:ext cx="4618713" cy="2397212"/>
          </a:xfrm>
          <a:prstGeom prst="rect">
            <a:avLst/>
          </a:prstGeom>
          <a:noFill/>
          <a:ln>
            <a:noFill/>
          </a:ln>
        </p:spPr>
      </p:pic>
      <p:sp>
        <p:nvSpPr>
          <p:cNvPr id="88" name="Google Shape;88;p17"/>
          <p:cNvSpPr txBox="1"/>
          <p:nvPr/>
        </p:nvSpPr>
        <p:spPr>
          <a:xfrm>
            <a:off x="378163" y="4416150"/>
            <a:ext cx="3867000" cy="348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chemeClr val="dk2"/>
                </a:solidFill>
              </a:rPr>
              <a:t>https://hackaday.io/project/12211-arduino-glasses-a-hmd-for-multimeter</a:t>
            </a:r>
            <a:endParaRPr sz="800">
              <a:solidFill>
                <a:schemeClr val="dk2"/>
              </a:solidFill>
            </a:endParaRPr>
          </a:p>
        </p:txBody>
      </p:sp>
      <p:sp>
        <p:nvSpPr>
          <p:cNvPr id="89" name="Google Shape;89;p17"/>
          <p:cNvSpPr txBox="1"/>
          <p:nvPr/>
        </p:nvSpPr>
        <p:spPr>
          <a:xfrm>
            <a:off x="4416400" y="4416150"/>
            <a:ext cx="4570800" cy="348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chemeClr val="dk2"/>
                </a:solidFill>
              </a:rPr>
              <a:t>https://medium.com/@alishbai734/how-display-technologies-work-in-ar-vr-6448445fc9ca</a:t>
            </a:r>
            <a:endParaRPr sz="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Waveguides</a:t>
            </a:r>
            <a:endParaRPr/>
          </a:p>
        </p:txBody>
      </p:sp>
      <p:graphicFrame>
        <p:nvGraphicFramePr>
          <p:cNvPr id="95" name="Google Shape;95;p18"/>
          <p:cNvGraphicFramePr/>
          <p:nvPr/>
        </p:nvGraphicFramePr>
        <p:xfrm>
          <a:off x="4832400" y="1152500"/>
          <a:ext cx="3000000" cy="3000000"/>
        </p:xfrm>
        <a:graphic>
          <a:graphicData uri="http://schemas.openxmlformats.org/drawingml/2006/table">
            <a:tbl>
              <a:tblPr>
                <a:noFill/>
                <a:tableStyleId>{7A4ED84C-16EB-4396-9CB7-B0C0F0ACF0C5}</a:tableStyleId>
              </a:tblPr>
              <a:tblGrid>
                <a:gridCol w="2042300"/>
                <a:gridCol w="2042300"/>
              </a:tblGrid>
              <a:tr h="337250">
                <a:tc>
                  <a:txBody>
                    <a:bodyPr/>
                    <a:lstStyle/>
                    <a:p>
                      <a:pPr indent="0" lvl="0" marL="0" rtl="0" algn="ctr">
                        <a:spcBef>
                          <a:spcPts val="0"/>
                        </a:spcBef>
                        <a:spcAft>
                          <a:spcPts val="0"/>
                        </a:spcAft>
                        <a:buNone/>
                      </a:pPr>
                      <a:r>
                        <a:rPr b="1" lang="en"/>
                        <a:t>Pros</a:t>
                      </a:r>
                      <a:endParaRPr b="1"/>
                    </a:p>
                  </a:txBody>
                  <a:tcPr marT="91425" marB="91425" marR="91425" marL="91425"/>
                </a:tc>
                <a:tc>
                  <a:txBody>
                    <a:bodyPr/>
                    <a:lstStyle/>
                    <a:p>
                      <a:pPr indent="0" lvl="0" marL="0" rtl="0" algn="ctr">
                        <a:spcBef>
                          <a:spcPts val="0"/>
                        </a:spcBef>
                        <a:spcAft>
                          <a:spcPts val="0"/>
                        </a:spcAft>
                        <a:buNone/>
                      </a:pPr>
                      <a:r>
                        <a:rPr b="1" lang="en"/>
                        <a:t>Cons</a:t>
                      </a:r>
                      <a:endParaRPr b="1"/>
                    </a:p>
                  </a:txBody>
                  <a:tcPr marT="91425" marB="91425" marR="91425" marL="91425"/>
                </a:tc>
              </a:tr>
              <a:tr h="2868975">
                <a:tc>
                  <a:txBody>
                    <a:bodyPr/>
                    <a:lstStyle/>
                    <a:p>
                      <a:pPr indent="-317500" lvl="0" marL="457200" rtl="0" algn="l">
                        <a:spcBef>
                          <a:spcPts val="0"/>
                        </a:spcBef>
                        <a:spcAft>
                          <a:spcPts val="0"/>
                        </a:spcAft>
                        <a:buSzPts val="1400"/>
                        <a:buChar char="●"/>
                      </a:pPr>
                      <a:r>
                        <a:rPr lang="en"/>
                        <a:t>Development kits out there</a:t>
                      </a:r>
                      <a:endParaRPr/>
                    </a:p>
                    <a:p>
                      <a:pPr indent="-317500" lvl="0" marL="457200" rtl="0" algn="l">
                        <a:spcBef>
                          <a:spcPts val="0"/>
                        </a:spcBef>
                        <a:spcAft>
                          <a:spcPts val="0"/>
                        </a:spcAft>
                        <a:buSzPts val="1400"/>
                        <a:buChar char="●"/>
                      </a:pPr>
                      <a:r>
                        <a:rPr lang="en"/>
                        <a:t>Display module producible by us</a:t>
                      </a:r>
                      <a:endParaRPr/>
                    </a:p>
                    <a:p>
                      <a:pPr indent="0" lvl="0" marL="457200" rtl="0" algn="l">
                        <a:spcBef>
                          <a:spcPts val="0"/>
                        </a:spcBef>
                        <a:spcAft>
                          <a:spcPts val="0"/>
                        </a:spcAft>
                        <a:buNone/>
                      </a:pPr>
                      <a:r>
                        <a:t/>
                      </a:r>
                      <a:endParaRPr/>
                    </a:p>
                  </a:txBody>
                  <a:tcPr marT="91425" marB="91425" marR="91425" marL="91425"/>
                </a:tc>
                <a:tc>
                  <a:txBody>
                    <a:bodyPr/>
                    <a:lstStyle/>
                    <a:p>
                      <a:pPr indent="-317500" lvl="0" marL="457200" rtl="0" algn="l">
                        <a:spcBef>
                          <a:spcPts val="0"/>
                        </a:spcBef>
                        <a:spcAft>
                          <a:spcPts val="0"/>
                        </a:spcAft>
                        <a:buSzPts val="1400"/>
                        <a:buChar char="●"/>
                      </a:pPr>
                      <a:r>
                        <a:rPr lang="en"/>
                        <a:t>In development technology</a:t>
                      </a:r>
                      <a:endParaRPr/>
                    </a:p>
                    <a:p>
                      <a:pPr indent="-317500" lvl="0" marL="457200" rtl="0" algn="l">
                        <a:spcBef>
                          <a:spcPts val="0"/>
                        </a:spcBef>
                        <a:spcAft>
                          <a:spcPts val="0"/>
                        </a:spcAft>
                        <a:buSzPts val="1400"/>
                        <a:buChar char="●"/>
                      </a:pPr>
                      <a:r>
                        <a:rPr lang="en"/>
                        <a:t>Potentially </a:t>
                      </a:r>
                      <a:r>
                        <a:rPr lang="en"/>
                        <a:t>Expensive</a:t>
                      </a:r>
                      <a:endParaRPr/>
                    </a:p>
                    <a:p>
                      <a:pPr indent="-317500" lvl="0" marL="457200" rtl="0" algn="l">
                        <a:spcBef>
                          <a:spcPts val="0"/>
                        </a:spcBef>
                        <a:spcAft>
                          <a:spcPts val="0"/>
                        </a:spcAft>
                        <a:buSzPts val="1400"/>
                        <a:buChar char="●"/>
                      </a:pPr>
                      <a:r>
                        <a:rPr lang="en"/>
                        <a:t>Not </a:t>
                      </a:r>
                      <a:r>
                        <a:rPr lang="en"/>
                        <a:t>producible</a:t>
                      </a:r>
                      <a:r>
                        <a:rPr lang="en"/>
                        <a:t> by us</a:t>
                      </a:r>
                      <a:endParaRPr/>
                    </a:p>
                    <a:p>
                      <a:pPr indent="0" lvl="0" marL="457200" rtl="0" algn="l">
                        <a:spcBef>
                          <a:spcPts val="0"/>
                        </a:spcBef>
                        <a:spcAft>
                          <a:spcPts val="0"/>
                        </a:spcAft>
                        <a:buNone/>
                      </a:pPr>
                      <a:r>
                        <a:t/>
                      </a:r>
                      <a:endParaRPr/>
                    </a:p>
                  </a:txBody>
                  <a:tcPr marT="91425" marB="91425" marR="91425" marL="91425"/>
                </a:tc>
              </a:tr>
            </a:tbl>
          </a:graphicData>
        </a:graphic>
      </p:graphicFrame>
      <p:pic>
        <p:nvPicPr>
          <p:cNvPr id="96" name="Google Shape;96;p18"/>
          <p:cNvPicPr preferRelativeResize="0"/>
          <p:nvPr/>
        </p:nvPicPr>
        <p:blipFill>
          <a:blip r:embed="rId3">
            <a:alphaModFix/>
          </a:blip>
          <a:stretch>
            <a:fillRect/>
          </a:stretch>
        </p:blipFill>
        <p:spPr>
          <a:xfrm>
            <a:off x="479675" y="3180275"/>
            <a:ext cx="3525975" cy="1511125"/>
          </a:xfrm>
          <a:prstGeom prst="rect">
            <a:avLst/>
          </a:prstGeom>
          <a:noFill/>
          <a:ln>
            <a:noFill/>
          </a:ln>
        </p:spPr>
      </p:pic>
      <p:pic>
        <p:nvPicPr>
          <p:cNvPr id="97" name="Google Shape;97;p18"/>
          <p:cNvPicPr preferRelativeResize="0"/>
          <p:nvPr/>
        </p:nvPicPr>
        <p:blipFill>
          <a:blip r:embed="rId4">
            <a:alphaModFix/>
          </a:blip>
          <a:stretch>
            <a:fillRect/>
          </a:stretch>
        </p:blipFill>
        <p:spPr>
          <a:xfrm>
            <a:off x="656823" y="1017726"/>
            <a:ext cx="3049126" cy="1990125"/>
          </a:xfrm>
          <a:prstGeom prst="rect">
            <a:avLst/>
          </a:prstGeom>
          <a:noFill/>
          <a:ln>
            <a:noFill/>
          </a:ln>
        </p:spPr>
      </p:pic>
      <p:sp>
        <p:nvSpPr>
          <p:cNvPr id="98" name="Google Shape;98;p18"/>
          <p:cNvSpPr txBox="1"/>
          <p:nvPr/>
        </p:nvSpPr>
        <p:spPr>
          <a:xfrm>
            <a:off x="384475" y="4691400"/>
            <a:ext cx="3861300" cy="444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chemeClr val="dk2"/>
                </a:solidFill>
              </a:rPr>
              <a:t>https://www.intechopen.com/books/state-of-the-art-virtual-reality-and-augmented-reality-knowhow/waveguide-type-head-mounted-display-system-for-ar-application</a:t>
            </a:r>
            <a:endParaRPr sz="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Wearable Displays</a:t>
            </a:r>
            <a:endParaRPr/>
          </a:p>
        </p:txBody>
      </p:sp>
      <p:pic>
        <p:nvPicPr>
          <p:cNvPr id="104" name="Google Shape;104;p19"/>
          <p:cNvPicPr preferRelativeResize="0"/>
          <p:nvPr/>
        </p:nvPicPr>
        <p:blipFill>
          <a:blip r:embed="rId3">
            <a:alphaModFix/>
          </a:blip>
          <a:stretch>
            <a:fillRect/>
          </a:stretch>
        </p:blipFill>
        <p:spPr>
          <a:xfrm>
            <a:off x="124675" y="1017725"/>
            <a:ext cx="2657225" cy="2657225"/>
          </a:xfrm>
          <a:prstGeom prst="rect">
            <a:avLst/>
          </a:prstGeom>
          <a:noFill/>
          <a:ln>
            <a:noFill/>
          </a:ln>
        </p:spPr>
      </p:pic>
      <p:pic>
        <p:nvPicPr>
          <p:cNvPr id="105" name="Google Shape;105;p19"/>
          <p:cNvPicPr preferRelativeResize="0"/>
          <p:nvPr/>
        </p:nvPicPr>
        <p:blipFill rotWithShape="1">
          <a:blip r:embed="rId4">
            <a:alphaModFix/>
          </a:blip>
          <a:srcRect b="0" l="0" r="0" t="7467"/>
          <a:stretch/>
        </p:blipFill>
        <p:spPr>
          <a:xfrm>
            <a:off x="2356850" y="2821900"/>
            <a:ext cx="2115075" cy="1957125"/>
          </a:xfrm>
          <a:prstGeom prst="rect">
            <a:avLst/>
          </a:prstGeom>
          <a:noFill/>
          <a:ln>
            <a:noFill/>
          </a:ln>
        </p:spPr>
      </p:pic>
      <p:sp>
        <p:nvSpPr>
          <p:cNvPr id="106" name="Google Shape;106;p19"/>
          <p:cNvSpPr txBox="1"/>
          <p:nvPr/>
        </p:nvSpPr>
        <p:spPr>
          <a:xfrm>
            <a:off x="830525" y="4688950"/>
            <a:ext cx="2862000" cy="28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chemeClr val="dk2"/>
                </a:solidFill>
              </a:rPr>
              <a:t>Vufine+ Wearable Display</a:t>
            </a:r>
            <a:endParaRPr sz="800">
              <a:solidFill>
                <a:schemeClr val="dk2"/>
              </a:solidFill>
            </a:endParaRPr>
          </a:p>
        </p:txBody>
      </p:sp>
      <p:graphicFrame>
        <p:nvGraphicFramePr>
          <p:cNvPr id="107" name="Google Shape;107;p19"/>
          <p:cNvGraphicFramePr/>
          <p:nvPr/>
        </p:nvGraphicFramePr>
        <p:xfrm>
          <a:off x="4832400" y="1152500"/>
          <a:ext cx="3000000" cy="3000000"/>
        </p:xfrm>
        <a:graphic>
          <a:graphicData uri="http://schemas.openxmlformats.org/drawingml/2006/table">
            <a:tbl>
              <a:tblPr>
                <a:noFill/>
                <a:tableStyleId>{7A4ED84C-16EB-4396-9CB7-B0C0F0ACF0C5}</a:tableStyleId>
              </a:tblPr>
              <a:tblGrid>
                <a:gridCol w="2042300"/>
                <a:gridCol w="2042300"/>
              </a:tblGrid>
              <a:tr h="337250">
                <a:tc>
                  <a:txBody>
                    <a:bodyPr/>
                    <a:lstStyle/>
                    <a:p>
                      <a:pPr indent="0" lvl="0" marL="0" rtl="0" algn="ctr">
                        <a:spcBef>
                          <a:spcPts val="0"/>
                        </a:spcBef>
                        <a:spcAft>
                          <a:spcPts val="0"/>
                        </a:spcAft>
                        <a:buNone/>
                      </a:pPr>
                      <a:r>
                        <a:rPr b="1" lang="en"/>
                        <a:t>Pros</a:t>
                      </a:r>
                      <a:endParaRPr b="1"/>
                    </a:p>
                  </a:txBody>
                  <a:tcPr marT="91425" marB="91425" marR="91425" marL="91425"/>
                </a:tc>
                <a:tc>
                  <a:txBody>
                    <a:bodyPr/>
                    <a:lstStyle/>
                    <a:p>
                      <a:pPr indent="0" lvl="0" marL="0" rtl="0" algn="ctr">
                        <a:spcBef>
                          <a:spcPts val="0"/>
                        </a:spcBef>
                        <a:spcAft>
                          <a:spcPts val="0"/>
                        </a:spcAft>
                        <a:buNone/>
                      </a:pPr>
                      <a:r>
                        <a:rPr b="1" lang="en"/>
                        <a:t>Cons</a:t>
                      </a:r>
                      <a:endParaRPr b="1"/>
                    </a:p>
                  </a:txBody>
                  <a:tcPr marT="91425" marB="91425" marR="91425" marL="91425"/>
                </a:tc>
              </a:tr>
              <a:tr h="2868975">
                <a:tc>
                  <a:txBody>
                    <a:bodyPr/>
                    <a:lstStyle/>
                    <a:p>
                      <a:pPr indent="-317500" lvl="0" marL="457200" rtl="0" algn="l">
                        <a:spcBef>
                          <a:spcPts val="0"/>
                        </a:spcBef>
                        <a:spcAft>
                          <a:spcPts val="0"/>
                        </a:spcAft>
                        <a:buSzPts val="1400"/>
                        <a:buChar char="●"/>
                      </a:pPr>
                      <a:r>
                        <a:rPr lang="en"/>
                        <a:t>Display system built for us</a:t>
                      </a:r>
                      <a:endParaRPr/>
                    </a:p>
                    <a:p>
                      <a:pPr indent="-317500" lvl="0" marL="457200" rtl="0" algn="l">
                        <a:spcBef>
                          <a:spcPts val="0"/>
                        </a:spcBef>
                        <a:spcAft>
                          <a:spcPts val="0"/>
                        </a:spcAft>
                        <a:buSzPts val="1400"/>
                        <a:buChar char="●"/>
                      </a:pPr>
                      <a:r>
                        <a:rPr lang="en"/>
                        <a:t>Clip system allows for use with prescription glasses</a:t>
                      </a:r>
                      <a:endParaRPr/>
                    </a:p>
                    <a:p>
                      <a:pPr indent="0" lvl="0" marL="457200" rtl="0" algn="l">
                        <a:spcBef>
                          <a:spcPts val="0"/>
                        </a:spcBef>
                        <a:spcAft>
                          <a:spcPts val="0"/>
                        </a:spcAft>
                        <a:buNone/>
                      </a:pPr>
                      <a:r>
                        <a:t/>
                      </a:r>
                      <a:endParaRPr/>
                    </a:p>
                  </a:txBody>
                  <a:tcPr marT="91425" marB="91425" marR="91425" marL="91425"/>
                </a:tc>
                <a:tc>
                  <a:txBody>
                    <a:bodyPr/>
                    <a:lstStyle/>
                    <a:p>
                      <a:pPr indent="-317500" lvl="0" marL="457200" rtl="0" algn="l">
                        <a:spcBef>
                          <a:spcPts val="0"/>
                        </a:spcBef>
                        <a:spcAft>
                          <a:spcPts val="0"/>
                        </a:spcAft>
                        <a:buSzPts val="1400"/>
                        <a:buChar char="●"/>
                      </a:pPr>
                      <a:r>
                        <a:rPr lang="en"/>
                        <a:t>Few choices on the market</a:t>
                      </a:r>
                      <a:endParaRPr/>
                    </a:p>
                    <a:p>
                      <a:pPr indent="-317500" lvl="0" marL="457200" rtl="0" algn="l">
                        <a:spcBef>
                          <a:spcPts val="0"/>
                        </a:spcBef>
                        <a:spcAft>
                          <a:spcPts val="0"/>
                        </a:spcAft>
                        <a:buSzPts val="1400"/>
                        <a:buChar char="●"/>
                      </a:pPr>
                      <a:r>
                        <a:rPr lang="en"/>
                        <a:t>HDMI input</a:t>
                      </a:r>
                      <a:endParaRPr/>
                    </a:p>
                    <a:p>
                      <a:pPr indent="-317500" lvl="0" marL="457200" rtl="0" algn="l">
                        <a:spcBef>
                          <a:spcPts val="0"/>
                        </a:spcBef>
                        <a:spcAft>
                          <a:spcPts val="0"/>
                        </a:spcAft>
                        <a:buSzPts val="1400"/>
                        <a:buChar char="●"/>
                      </a:pPr>
                      <a:r>
                        <a:rPr lang="en"/>
                        <a:t>Separate battery</a:t>
                      </a:r>
                      <a:r>
                        <a:rPr lang="en"/>
                        <a:t>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